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884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20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055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296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173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043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654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75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865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7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470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160B0-6A13-435C-ABD2-4D0F6B251E20}" type="datetimeFigureOut">
              <a:rPr lang="cs-CZ" smtClean="0"/>
              <a:pPr/>
              <a:t>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C23A-4FFA-4C70-ABA4-1D5039A7C1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484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20713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348651"/>
              </p:ext>
            </p:extLst>
          </p:nvPr>
        </p:nvGraphicFramePr>
        <p:xfrm>
          <a:off x="1665288" y="2414588"/>
          <a:ext cx="5813425" cy="2826243"/>
        </p:xfrm>
        <a:graphic>
          <a:graphicData uri="http://schemas.openxmlformats.org/drawingml/2006/table">
            <a:tbl>
              <a:tblPr/>
              <a:tblGrid>
                <a:gridCol w="1360487"/>
                <a:gridCol w="4452938"/>
              </a:tblGrid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Škola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ZŠ Třeboň, Sokolská 296, 379 01 Třeboň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Mgr. Zdeňka Pecková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Číslo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VY_32_INOVACE_3434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Název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Opera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Téma hodiny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Vznik a vývoj opery, představitelé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Hudební výchova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Ročník/y/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6. ročník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Anotace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Materiál obsahuje informace o původu opery,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jejím vývoji, operních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skladatelích různých období a jejich dílech.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Očekávaný výstup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Žáci se seznámí s původem opery, jejím vývojem a operními skladateli a jejich díly.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Druh učebního materiálu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Prezentace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95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692696" y="476672"/>
            <a:ext cx="7772400" cy="1470025"/>
          </a:xfrm>
        </p:spPr>
        <p:txBody>
          <a:bodyPr/>
          <a:lstStyle/>
          <a:p>
            <a:r>
              <a:rPr lang="cs-CZ" dirty="0" smtClean="0"/>
              <a:t>Opera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116632" y="191683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Spojení divadla a hudby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ZSTREBON\AppData\Local\Microsoft\Windows\Temporary Internet Files\Content.IE5\4ZR9VBDC\MP9004237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472" y="0"/>
            <a:ext cx="45742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696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 opery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Vznikla v </a:t>
            </a:r>
            <a:r>
              <a:rPr lang="cs-CZ" u="sng" dirty="0" smtClean="0"/>
              <a:t>Itálii</a:t>
            </a:r>
          </a:p>
          <a:p>
            <a:r>
              <a:rPr lang="cs-CZ" dirty="0" smtClean="0"/>
              <a:t>Na počátku </a:t>
            </a:r>
            <a:r>
              <a:rPr lang="cs-CZ" u="sng" dirty="0" smtClean="0"/>
              <a:t>17. století </a:t>
            </a:r>
            <a:r>
              <a:rPr lang="cs-CZ" dirty="0" smtClean="0"/>
              <a:t>v období baroka</a:t>
            </a:r>
          </a:p>
          <a:p>
            <a:r>
              <a:rPr lang="cs-CZ" dirty="0" smtClean="0"/>
              <a:t>Náměty prvních oper – </a:t>
            </a:r>
            <a:r>
              <a:rPr lang="cs-CZ" u="sng" dirty="0" smtClean="0"/>
              <a:t>z antiky </a:t>
            </a:r>
            <a:r>
              <a:rPr lang="cs-CZ" dirty="0" smtClean="0"/>
              <a:t>(z dějin starověkého Řecka, z bájí o řeckých bozích)</a:t>
            </a:r>
          </a:p>
          <a:p>
            <a:r>
              <a:rPr lang="cs-CZ" dirty="0" smtClean="0"/>
              <a:t>Zpívalo se v </a:t>
            </a:r>
            <a:r>
              <a:rPr lang="cs-CZ" u="sng" dirty="0" smtClean="0"/>
              <a:t>italštině</a:t>
            </a:r>
            <a:r>
              <a:rPr lang="cs-CZ" dirty="0" smtClean="0"/>
              <a:t>, později vznikají opery v národních jazycích</a:t>
            </a:r>
          </a:p>
          <a:p>
            <a:r>
              <a:rPr lang="cs-CZ" dirty="0" smtClean="0"/>
              <a:t>Počátek opery souvisí se vznikem </a:t>
            </a:r>
            <a:r>
              <a:rPr lang="cs-CZ" u="sng" dirty="0" smtClean="0"/>
              <a:t>florentské</a:t>
            </a:r>
            <a:r>
              <a:rPr lang="cs-CZ" dirty="0" smtClean="0"/>
              <a:t> </a:t>
            </a:r>
            <a:r>
              <a:rPr lang="cs-CZ" u="sng" dirty="0" err="1" smtClean="0"/>
              <a:t>cameraty</a:t>
            </a:r>
            <a:endParaRPr lang="cs-CZ" u="sng" dirty="0"/>
          </a:p>
        </p:txBody>
      </p:sp>
      <p:pic>
        <p:nvPicPr>
          <p:cNvPr id="1026" name="Picture 2" descr="C:\Users\ZSTREBON\AppData\Local\Microsoft\Windows\Temporary Internet Files\Content.IE5\9LIJR6PS\MC9004336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7272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790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13855"/>
            <a:ext cx="8229600" cy="1412776"/>
          </a:xfrm>
        </p:spPr>
        <p:txBody>
          <a:bodyPr/>
          <a:lstStyle/>
          <a:p>
            <a:r>
              <a:rPr lang="cs-CZ" b="1" dirty="0" smtClean="0"/>
              <a:t>Florentská </a:t>
            </a:r>
            <a:r>
              <a:rPr lang="cs-CZ" b="1" dirty="0" err="1" smtClean="0"/>
              <a:t>camerata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0405" y="1166018"/>
            <a:ext cx="8229600" cy="4525963"/>
          </a:xfrm>
        </p:spPr>
        <p:txBody>
          <a:bodyPr/>
          <a:lstStyle/>
          <a:p>
            <a:r>
              <a:rPr lang="cs-CZ" dirty="0" smtClean="0"/>
              <a:t>Skupina italských hudebních teoretiků, skladatelů a básníků</a:t>
            </a:r>
          </a:p>
          <a:p>
            <a:r>
              <a:rPr lang="cs-CZ" dirty="0" smtClean="0"/>
              <a:t>Působiště – Florencie</a:t>
            </a:r>
          </a:p>
          <a:p>
            <a:r>
              <a:rPr lang="cs-CZ" dirty="0" smtClean="0"/>
              <a:t>Představitelé: </a:t>
            </a:r>
            <a:r>
              <a:rPr lang="cs-CZ" u="sng" dirty="0" err="1" smtClean="0"/>
              <a:t>Jacopo</a:t>
            </a:r>
            <a:r>
              <a:rPr lang="cs-CZ" u="sng" dirty="0" smtClean="0"/>
              <a:t> Peri </a:t>
            </a:r>
            <a:r>
              <a:rPr lang="cs-CZ" dirty="0" smtClean="0"/>
              <a:t>(opera </a:t>
            </a:r>
            <a:r>
              <a:rPr lang="cs-CZ" dirty="0" err="1" smtClean="0"/>
              <a:t>Dafné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       </a:t>
            </a:r>
            <a:r>
              <a:rPr lang="cs-CZ" u="sng" dirty="0" smtClean="0"/>
              <a:t>Claudio </a:t>
            </a:r>
            <a:r>
              <a:rPr lang="cs-CZ" u="sng" dirty="0" err="1" smtClean="0"/>
              <a:t>Monterverdi</a:t>
            </a:r>
            <a:r>
              <a:rPr lang="cs-CZ" u="sng" dirty="0" smtClean="0"/>
              <a:t> </a:t>
            </a:r>
            <a:r>
              <a:rPr lang="cs-CZ" dirty="0" smtClean="0"/>
              <a:t>(opera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Ariadna)</a:t>
            </a:r>
            <a:endParaRPr lang="cs-CZ" dirty="0"/>
          </a:p>
        </p:txBody>
      </p:sp>
      <p:pic>
        <p:nvPicPr>
          <p:cNvPr id="2050" name="Picture 2" descr="C:\Users\ZSTREBON\AppData\Local\Microsoft\Windows\Temporary Internet Files\Content.IE5\1ZU83S3S\MP9004280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4649" y="3429000"/>
            <a:ext cx="228041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6035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Části opery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Předehra</a:t>
            </a:r>
            <a:r>
              <a:rPr lang="cs-CZ" dirty="0" smtClean="0"/>
              <a:t> – hraje pouze orchestr</a:t>
            </a:r>
          </a:p>
          <a:p>
            <a:r>
              <a:rPr lang="cs-CZ" u="sng" dirty="0" smtClean="0"/>
              <a:t>Dějství</a:t>
            </a:r>
            <a:r>
              <a:rPr lang="cs-CZ" dirty="0" smtClean="0"/>
              <a:t> – zpravidla jedno až čtyři, odděleny přestávkami, změna scény</a:t>
            </a:r>
          </a:p>
          <a:p>
            <a:r>
              <a:rPr lang="cs-CZ" u="sng" dirty="0" smtClean="0"/>
              <a:t>Árie</a:t>
            </a:r>
            <a:r>
              <a:rPr lang="cs-CZ" dirty="0" smtClean="0"/>
              <a:t> – lyrické zpěvní části</a:t>
            </a:r>
          </a:p>
          <a:p>
            <a:r>
              <a:rPr lang="cs-CZ" u="sng" dirty="0" smtClean="0"/>
              <a:t>Recitativ</a:t>
            </a:r>
            <a:r>
              <a:rPr lang="cs-CZ" dirty="0" smtClean="0"/>
              <a:t> – zpívaná mluva, posouvá děj kupředu</a:t>
            </a:r>
          </a:p>
          <a:p>
            <a:r>
              <a:rPr lang="cs-CZ" u="sng" dirty="0" smtClean="0"/>
              <a:t>Duet</a:t>
            </a:r>
            <a:r>
              <a:rPr lang="cs-CZ" dirty="0" smtClean="0"/>
              <a:t> (</a:t>
            </a:r>
            <a:r>
              <a:rPr lang="cs-CZ" u="sng" dirty="0" smtClean="0"/>
              <a:t>tercet</a:t>
            </a:r>
            <a:r>
              <a:rPr lang="cs-CZ" dirty="0" smtClean="0"/>
              <a:t>, </a:t>
            </a:r>
            <a:r>
              <a:rPr lang="cs-CZ" u="sng" dirty="0" smtClean="0"/>
              <a:t>aj</a:t>
            </a:r>
            <a:r>
              <a:rPr lang="cs-CZ" dirty="0" smtClean="0"/>
              <a:t>.) – árie pro dva (tři a více zpěváků)</a:t>
            </a:r>
          </a:p>
          <a:p>
            <a:r>
              <a:rPr lang="cs-CZ" u="sng" dirty="0" smtClean="0"/>
              <a:t>Sbory</a:t>
            </a:r>
          </a:p>
          <a:p>
            <a:r>
              <a:rPr lang="cs-CZ" u="sng" dirty="0" smtClean="0"/>
              <a:t>Balet  </a:t>
            </a:r>
            <a:r>
              <a:rPr lang="cs-CZ" dirty="0" smtClean="0"/>
              <a:t>- taneční část opery</a:t>
            </a:r>
            <a:endParaRPr lang="cs-CZ" u="sng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C:\Users\ZSTREBON\AppData\Local\Microsoft\Windows\Temporary Internet Files\Content.IE5\4ZR9VBDC\MC900186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1115" y="4442807"/>
            <a:ext cx="1632885" cy="234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517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Představitelé světové opery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Itálie: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u="sng" dirty="0" smtClean="0"/>
              <a:t>Giuseppe Verdi </a:t>
            </a:r>
            <a:r>
              <a:rPr lang="cs-CZ" dirty="0" smtClean="0"/>
              <a:t>– </a:t>
            </a:r>
            <a:r>
              <a:rPr lang="cs-CZ" b="1" dirty="0" smtClean="0"/>
              <a:t>Aida, </a:t>
            </a:r>
            <a:r>
              <a:rPr lang="cs-CZ" b="1" dirty="0" err="1" smtClean="0"/>
              <a:t>Traviatta</a:t>
            </a:r>
            <a:r>
              <a:rPr lang="cs-CZ" b="1" dirty="0"/>
              <a:t> </a:t>
            </a:r>
            <a:r>
              <a:rPr lang="cs-CZ" b="1" dirty="0" smtClean="0"/>
              <a:t>   </a:t>
            </a:r>
            <a:r>
              <a:rPr lang="cs-CZ" dirty="0" smtClean="0"/>
              <a:t>			</a:t>
            </a:r>
            <a:r>
              <a:rPr lang="cs-CZ" sz="3200" u="sng" dirty="0" smtClean="0"/>
              <a:t>Giacomo </a:t>
            </a:r>
            <a:r>
              <a:rPr lang="cs-CZ" sz="3200" u="sng" dirty="0" err="1" smtClean="0"/>
              <a:t>Puccini</a:t>
            </a:r>
            <a:r>
              <a:rPr lang="cs-CZ" sz="3200" u="sng" dirty="0" smtClean="0"/>
              <a:t> </a:t>
            </a:r>
            <a:r>
              <a:rPr lang="cs-CZ" sz="3200" dirty="0" smtClean="0"/>
              <a:t>– </a:t>
            </a:r>
            <a:r>
              <a:rPr lang="cs-CZ" sz="3200" b="1" dirty="0" smtClean="0"/>
              <a:t>Bohéma</a:t>
            </a:r>
          </a:p>
          <a:p>
            <a:r>
              <a:rPr lang="cs-CZ" dirty="0" smtClean="0"/>
              <a:t>Rakousko: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3200" u="sng" dirty="0" smtClean="0"/>
              <a:t>Wolfgang Amadeus Mozart </a:t>
            </a:r>
            <a:r>
              <a:rPr lang="cs-CZ" sz="3200" dirty="0" smtClean="0"/>
              <a:t>– 				</a:t>
            </a:r>
            <a:r>
              <a:rPr lang="cs-CZ" sz="3200" b="1" dirty="0" err="1" smtClean="0"/>
              <a:t>Figarova</a:t>
            </a:r>
            <a:r>
              <a:rPr lang="cs-CZ" sz="3200" b="1" dirty="0" smtClean="0"/>
              <a:t> svatba, Don Giovanni</a:t>
            </a:r>
          </a:p>
          <a:p>
            <a:r>
              <a:rPr lang="cs-CZ" dirty="0" smtClean="0"/>
              <a:t>Německo:  </a:t>
            </a:r>
            <a:r>
              <a:rPr lang="cs-CZ" u="sng" dirty="0" smtClean="0"/>
              <a:t>Georg Friedrich Händel </a:t>
            </a:r>
            <a:r>
              <a:rPr lang="cs-CZ" dirty="0" smtClean="0"/>
              <a:t>– </a:t>
            </a:r>
            <a:r>
              <a:rPr lang="cs-CZ" b="1" dirty="0" smtClean="0"/>
              <a:t>Xerxes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   </a:t>
            </a:r>
            <a:r>
              <a:rPr lang="cs-CZ" sz="3200" u="sng" dirty="0" smtClean="0"/>
              <a:t>Richard Wagner </a:t>
            </a:r>
            <a:r>
              <a:rPr lang="cs-CZ" sz="3200" dirty="0" smtClean="0"/>
              <a:t>– </a:t>
            </a:r>
            <a:r>
              <a:rPr lang="cs-CZ" sz="3200" b="1" dirty="0" smtClean="0"/>
              <a:t>Bludný Holanďan</a:t>
            </a:r>
          </a:p>
          <a:p>
            <a:r>
              <a:rPr lang="cs-CZ" dirty="0" smtClean="0"/>
              <a:t>Francie:</a:t>
            </a:r>
            <a:r>
              <a:rPr lang="cs-CZ" sz="3200" dirty="0" smtClean="0"/>
              <a:t>	</a:t>
            </a:r>
            <a:r>
              <a:rPr lang="cs-CZ" sz="3200" u="sng" dirty="0" smtClean="0"/>
              <a:t>Georges Bizet </a:t>
            </a:r>
            <a:r>
              <a:rPr lang="cs-CZ" sz="3200" dirty="0" smtClean="0"/>
              <a:t>- </a:t>
            </a:r>
            <a:r>
              <a:rPr lang="cs-CZ" sz="3200" b="1" dirty="0" smtClean="0"/>
              <a:t>Carmen</a:t>
            </a:r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sz="3200" dirty="0"/>
          </a:p>
          <a:p>
            <a:pPr marL="914400" lvl="2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50967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Představitelé české opery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Josef Mysliveček</a:t>
            </a:r>
            <a:r>
              <a:rPr lang="cs-CZ" dirty="0" smtClean="0"/>
              <a:t>: </a:t>
            </a:r>
            <a:r>
              <a:rPr lang="cs-CZ" b="1" dirty="0" err="1" smtClean="0"/>
              <a:t>Il</a:t>
            </a:r>
            <a:r>
              <a:rPr lang="cs-CZ" b="1" dirty="0" smtClean="0"/>
              <a:t> </a:t>
            </a:r>
            <a:r>
              <a:rPr lang="cs-CZ" b="1" dirty="0" err="1" smtClean="0"/>
              <a:t>Bellerofonte</a:t>
            </a:r>
            <a:endParaRPr lang="cs-CZ" b="1" dirty="0" smtClean="0"/>
          </a:p>
          <a:p>
            <a:r>
              <a:rPr lang="cs-CZ" u="sng" dirty="0" smtClean="0"/>
              <a:t>Bedřich Smetana</a:t>
            </a:r>
            <a:r>
              <a:rPr lang="cs-CZ" dirty="0" smtClean="0"/>
              <a:t>: </a:t>
            </a:r>
            <a:r>
              <a:rPr lang="cs-CZ" b="1" dirty="0" smtClean="0"/>
              <a:t>Prodaná nevěsta</a:t>
            </a:r>
            <a:r>
              <a:rPr lang="cs-CZ" dirty="0" smtClean="0"/>
              <a:t>, </a:t>
            </a:r>
            <a:r>
              <a:rPr lang="cs-CZ" b="1" dirty="0" smtClean="0"/>
              <a:t>Libuše</a:t>
            </a:r>
            <a:r>
              <a:rPr lang="cs-CZ" dirty="0" smtClean="0"/>
              <a:t>, </a:t>
            </a:r>
            <a:r>
              <a:rPr lang="cs-CZ" b="1" dirty="0" smtClean="0"/>
              <a:t>Hubička</a:t>
            </a:r>
          </a:p>
          <a:p>
            <a:r>
              <a:rPr lang="cs-CZ" u="sng" dirty="0" smtClean="0"/>
              <a:t>Antonín Dvořák</a:t>
            </a:r>
            <a:r>
              <a:rPr lang="cs-CZ" dirty="0" smtClean="0"/>
              <a:t>: </a:t>
            </a:r>
            <a:r>
              <a:rPr lang="cs-CZ" b="1" dirty="0" smtClean="0"/>
              <a:t>Rusalka</a:t>
            </a:r>
            <a:r>
              <a:rPr lang="cs-CZ" dirty="0" smtClean="0"/>
              <a:t>, </a:t>
            </a:r>
            <a:r>
              <a:rPr lang="cs-CZ" b="1" dirty="0" smtClean="0"/>
              <a:t>Čert</a:t>
            </a:r>
            <a:r>
              <a:rPr lang="cs-CZ" dirty="0" smtClean="0"/>
              <a:t> </a:t>
            </a:r>
            <a:r>
              <a:rPr lang="cs-CZ" b="1" dirty="0" smtClean="0"/>
              <a:t>a Káča</a:t>
            </a:r>
          </a:p>
          <a:p>
            <a:endParaRPr lang="cs-CZ" u="sng" dirty="0" smtClean="0"/>
          </a:p>
          <a:p>
            <a:endParaRPr lang="cs-CZ" u="sng" dirty="0"/>
          </a:p>
          <a:p>
            <a:endParaRPr lang="cs-CZ" u="sng" dirty="0" smtClean="0"/>
          </a:p>
          <a:p>
            <a:r>
              <a:rPr lang="cs-CZ" u="sng" dirty="0" smtClean="0"/>
              <a:t>Leoš Janáček</a:t>
            </a:r>
            <a:r>
              <a:rPr lang="cs-CZ" dirty="0" smtClean="0"/>
              <a:t>: </a:t>
            </a:r>
            <a:r>
              <a:rPr lang="cs-CZ" b="1" dirty="0" smtClean="0"/>
              <a:t>Příběhy</a:t>
            </a:r>
            <a:r>
              <a:rPr lang="cs-CZ" dirty="0" smtClean="0"/>
              <a:t> </a:t>
            </a:r>
            <a:r>
              <a:rPr lang="cs-CZ" b="1" dirty="0" smtClean="0"/>
              <a:t>Lišky</a:t>
            </a:r>
            <a:r>
              <a:rPr lang="cs-CZ" dirty="0" smtClean="0"/>
              <a:t> </a:t>
            </a:r>
            <a:r>
              <a:rPr lang="cs-CZ" b="1" dirty="0" smtClean="0"/>
              <a:t>Bystroušky</a:t>
            </a:r>
          </a:p>
          <a:p>
            <a:r>
              <a:rPr lang="cs-CZ" u="sng" dirty="0" smtClean="0"/>
              <a:t>Bohuslav Martinů</a:t>
            </a:r>
            <a:r>
              <a:rPr lang="cs-CZ" dirty="0" smtClean="0"/>
              <a:t>: </a:t>
            </a:r>
            <a:r>
              <a:rPr lang="cs-CZ" b="1" dirty="0" smtClean="0"/>
              <a:t>Veselohra</a:t>
            </a:r>
            <a:r>
              <a:rPr lang="cs-CZ" dirty="0" smtClean="0"/>
              <a:t> </a:t>
            </a:r>
            <a:r>
              <a:rPr lang="cs-CZ" b="1" dirty="0" smtClean="0"/>
              <a:t>na</a:t>
            </a:r>
            <a:r>
              <a:rPr lang="cs-CZ" dirty="0" smtClean="0"/>
              <a:t> </a:t>
            </a:r>
            <a:r>
              <a:rPr lang="cs-CZ" b="1" dirty="0" smtClean="0"/>
              <a:t>mostě</a:t>
            </a:r>
            <a:endParaRPr lang="cs-CZ" b="1" dirty="0"/>
          </a:p>
        </p:txBody>
      </p:sp>
      <p:pic>
        <p:nvPicPr>
          <p:cNvPr id="4098" name="Picture 2" descr="C:\Users\ZSTREBON\AppData\Local\Microsoft\Windows\Temporary Internet Files\Content.IE5\4ZR9VBDC\MC9003491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429000"/>
            <a:ext cx="1945843" cy="17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810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Kde vznikla opera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Století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Náměty prvních oper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První operní společnost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Části opery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Skladatelé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Itálie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17. století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 antiky –dějiny Řecka, o bozích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Florentská </a:t>
            </a:r>
            <a:r>
              <a:rPr lang="cs-CZ" dirty="0" err="1" smtClean="0"/>
              <a:t>camerata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Předehra, dějství, árie,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recitativ, duet, sbory,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balet</a:t>
            </a:r>
          </a:p>
          <a:p>
            <a:pPr marL="0" indent="0">
              <a:buNone/>
            </a:pPr>
            <a:r>
              <a:rPr lang="cs-CZ" dirty="0" smtClean="0"/>
              <a:t>6. Verdi, </a:t>
            </a:r>
            <a:r>
              <a:rPr lang="cs-CZ" dirty="0" err="1" smtClean="0"/>
              <a:t>Puccini</a:t>
            </a:r>
            <a:r>
              <a:rPr lang="cs-CZ" dirty="0" smtClean="0"/>
              <a:t>, Mozart,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Händel, Wagner, Bizet,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Mysliveček, Dvořák,</a:t>
            </a:r>
          </a:p>
          <a:p>
            <a:pPr marL="0" indent="0">
              <a:buNone/>
            </a:pPr>
            <a:r>
              <a:rPr lang="cs-CZ" smtClean="0"/>
              <a:t>    Smetana</a:t>
            </a:r>
            <a:r>
              <a:rPr lang="cs-CZ" dirty="0" smtClean="0"/>
              <a:t>, Janáček, Martinů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81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 a  </a:t>
            </a:r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 autora</a:t>
            </a:r>
          </a:p>
          <a:p>
            <a:r>
              <a:rPr lang="cs-CZ" dirty="0" smtClean="0"/>
              <a:t>www.office.microsoft.com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1678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323</Words>
  <Application>Microsoft Office PowerPoint</Application>
  <PresentationFormat>Předvádění na obrazovce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Snímek 1</vt:lpstr>
      <vt:lpstr>Opera</vt:lpstr>
      <vt:lpstr>Původ opery</vt:lpstr>
      <vt:lpstr>Florentská camerata</vt:lpstr>
      <vt:lpstr>Části opery</vt:lpstr>
      <vt:lpstr>Představitelé světové opery</vt:lpstr>
      <vt:lpstr>Představitelé české opery</vt:lpstr>
      <vt:lpstr>Opakování</vt:lpstr>
      <vt:lpstr>Zdroje a  prameny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</dc:title>
  <dc:creator>ZSTREBON</dc:creator>
  <cp:lastModifiedBy>Vaše jméno</cp:lastModifiedBy>
  <cp:revision>25</cp:revision>
  <dcterms:created xsi:type="dcterms:W3CDTF">2012-03-04T10:18:50Z</dcterms:created>
  <dcterms:modified xsi:type="dcterms:W3CDTF">2012-06-06T20:54:04Z</dcterms:modified>
</cp:coreProperties>
</file>